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5"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66" d="100"/>
          <a:sy n="66" d="100"/>
        </p:scale>
        <p:origin x="-1164" y="-156"/>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41E34D5C-EEAB-48E4-AE0F-67F4455BD3D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8" name="Freeform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6975AD68-3112-4F7D-9FE1-4244606CFED3}" type="datetimeFigureOut">
              <a:rPr lang="en-US"/>
              <a:pPr>
                <a:defRPr/>
              </a:pPr>
              <a:t>10/2/2013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565F353-8471-465E-B8C8-A2EF812BA8A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635A4B9B-CE79-49BB-8A69-0321AABED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F164FADE-E73A-4FF1-82A9-D516443FEF6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E5E8350D-B36E-4306-84B0-572CAF889E7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5741DA8F-07FF-4BFE-9E79-0B6827512A1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6F99ABC2-E6A7-4863-8564-2C3FF64EBAB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F112CD8F-B024-45DB-972A-9DEBA078BA5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D6492340-1241-41EA-A68F-F5ED97FA688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1CA28F30-71C3-4509-B92E-80E9BB3AAD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FE4DD9D-0344-4D84-A9E2-E04C490AE8A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7" name="Right Triangle 1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BE35D76-40D2-4258-AE55-EF06A7A0D3C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E7319E0-C40C-41D8-A4D4-73BAE58873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6" r:id="rId1"/>
    <p:sldLayoutId id="2147483902" r:id="rId2"/>
    <p:sldLayoutId id="2147483907" r:id="rId3"/>
    <p:sldLayoutId id="2147483908" r:id="rId4"/>
    <p:sldLayoutId id="2147483909" r:id="rId5"/>
    <p:sldLayoutId id="2147483910" r:id="rId6"/>
    <p:sldLayoutId id="2147483903" r:id="rId7"/>
    <p:sldLayoutId id="2147483911" r:id="rId8"/>
    <p:sldLayoutId id="2147483912" r:id="rId9"/>
    <p:sldLayoutId id="2147483904" r:id="rId10"/>
    <p:sldLayoutId id="2147483905"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FFFF"/>
                          </a:solidFill>
                          <a:effectLst/>
                          <a:latin typeface="Lucida Sans Unicode" pitchFamily="34" charset="0"/>
                          <a:cs typeface="Arial" pitchFamily="34" charset="0"/>
                        </a:rPr>
                        <a:t>2nd Quarter 2013</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Location Germany</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cutting damage</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872038"/>
        </p:xfrm>
        <a:graphic>
          <a:graphicData uri="http://schemas.openxmlformats.org/drawingml/2006/table">
            <a:tbl>
              <a:tblPr/>
              <a:tblGrid>
                <a:gridCol w="4482042"/>
                <a:gridCol w="629708"/>
                <a:gridCol w="3795713"/>
              </a:tblGrid>
              <a:tr h="3127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12" marB="90012"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2418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Lucida Sans Unicode" pitchFamily="34" charset="0"/>
                          <a:cs typeface="Arial" pitchFamily="34" charset="0"/>
                        </a:rPr>
                        <a:t>A flow chip at a turning machine hits the left hand of an employee due to the wrong handling of the protection cover.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12" marB="90012"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691860">
                <a:tc rowSpan="2">
                  <a:txBody>
                    <a:bodyPr/>
                    <a:lstStyle/>
                    <a:p>
                      <a:pPr marL="0" marR="0" lvl="0" indent="0" algn="l" defTabSz="914400" rtl="0" eaLnBrk="1" fontAlgn="base" latinLnBrk="0" hangingPunct="1">
                        <a:lnSpc>
                          <a:spcPct val="100000"/>
                        </a:lnSpc>
                        <a:spcBef>
                          <a:spcPct val="0"/>
                        </a:spcBef>
                        <a:spcAft>
                          <a:spcPts val="600"/>
                        </a:spcAft>
                        <a:buClrTx/>
                        <a:buSzTx/>
                        <a:buFont typeface="Lucida Sans Unicode" pitchFamily="34" charset="0"/>
                        <a:buNone/>
                        <a:tabLst/>
                      </a:pPr>
                      <a:r>
                        <a:rPr kumimoji="0" lang="en-GB" sz="1600" b="0" i="0" u="none" strike="noStrike" cap="none" normalizeH="0" baseline="0" dirty="0" smtClean="0">
                          <a:ln>
                            <a:noFill/>
                          </a:ln>
                          <a:solidFill>
                            <a:schemeClr val="tx1"/>
                          </a:solidFill>
                          <a:effectLst/>
                          <a:latin typeface="Lucida Sans Unicode" pitchFamily="34" charset="0"/>
                          <a:cs typeface="Arial" pitchFamily="34" charset="0"/>
                        </a:rPr>
                        <a:t>Operator detected flow chip and tried to shut off driving of cutter. Arm was behind cover and operator moved cover with wrong hand to wrong side. Hand enters hazardous zone of </a:t>
                      </a:r>
                      <a:r>
                        <a:rPr kumimoji="0" lang="en-GB" sz="1600" b="0" i="0" u="none" strike="noStrike" cap="none" normalizeH="0" baseline="0" smtClean="0">
                          <a:ln>
                            <a:noFill/>
                          </a:ln>
                          <a:solidFill>
                            <a:schemeClr val="tx1"/>
                          </a:solidFill>
                          <a:effectLst/>
                          <a:latin typeface="Lucida Sans Unicode" pitchFamily="34" charset="0"/>
                          <a:cs typeface="Arial" pitchFamily="34" charset="0"/>
                        </a:rPr>
                        <a:t>chuck and </a:t>
                      </a:r>
                      <a:r>
                        <a:rPr kumimoji="0" lang="en-GB" sz="1600" b="0" i="0" u="none" strike="noStrike" cap="none" normalizeH="0" baseline="0" dirty="0" smtClean="0">
                          <a:ln>
                            <a:noFill/>
                          </a:ln>
                          <a:solidFill>
                            <a:schemeClr val="tx1"/>
                          </a:solidFill>
                          <a:effectLst/>
                          <a:latin typeface="Lucida Sans Unicode" pitchFamily="34" charset="0"/>
                          <a:cs typeface="Arial" pitchFamily="34" charset="0"/>
                        </a:rPr>
                        <a:t>operator </a:t>
                      </a:r>
                      <a:r>
                        <a:rPr kumimoji="0" lang="en-GB" sz="1600" b="0" i="0" u="none" strike="noStrike" cap="none" normalizeH="0" baseline="0" smtClean="0">
                          <a:ln>
                            <a:noFill/>
                          </a:ln>
                          <a:solidFill>
                            <a:schemeClr val="tx1"/>
                          </a:solidFill>
                          <a:effectLst/>
                          <a:latin typeface="Lucida Sans Unicode" pitchFamily="34" charset="0"/>
                          <a:cs typeface="Arial" pitchFamily="34" charset="0"/>
                        </a:rPr>
                        <a:t>was hurt by </a:t>
                      </a:r>
                      <a:r>
                        <a:rPr kumimoji="0" lang="en-GB" sz="1400" b="0" i="0" u="none" strike="noStrike" cap="none" normalizeH="0" baseline="0" smtClean="0">
                          <a:ln>
                            <a:noFill/>
                          </a:ln>
                          <a:solidFill>
                            <a:schemeClr val="tx1"/>
                          </a:solidFill>
                          <a:effectLst/>
                          <a:latin typeface="Lucida Sans Unicode" pitchFamily="34" charset="0"/>
                          <a:cs typeface="Arial" pitchFamily="34" charset="0"/>
                        </a:rPr>
                        <a:t>flow chip . </a:t>
                      </a: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12" marB="90012"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defRPr/>
                      </a:pPr>
                      <a:r>
                        <a:rPr kumimoji="0" lang="en-US" sz="1600" b="0" i="0" u="none" strike="noStrike" kern="1200" cap="none" spc="0" normalizeH="0" baseline="0" noProof="0" dirty="0" smtClean="0">
                          <a:ln>
                            <a:noFill/>
                          </a:ln>
                          <a:solidFill>
                            <a:srgbClr val="000000"/>
                          </a:solidFill>
                          <a:effectLst/>
                          <a:uLnTx/>
                          <a:uFillTx/>
                          <a:latin typeface="Lucida Sans Unicode" pitchFamily="34" charset="0"/>
                          <a:ea typeface="+mn-ea"/>
                          <a:cs typeface="Arial" pitchFamily="34" charset="0"/>
                        </a:rPr>
                        <a:t>Continuous training of correct handling of protection cover and save shut-down in case of flow chips. Improved awareness of operators about possible dangers while working on conventional turning machines.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sng"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7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9244"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9245" name="Picture 32"/>
          <p:cNvPicPr>
            <a:picLocks noChangeAspect="1" noChangeArrowheads="1"/>
          </p:cNvPicPr>
          <p:nvPr/>
        </p:nvPicPr>
        <p:blipFill>
          <a:blip r:embed="rId5" cstate="print"/>
          <a:srcRect/>
          <a:stretch>
            <a:fillRect/>
          </a:stretch>
        </p:blipFill>
        <p:spPr bwMode="auto">
          <a:xfrm>
            <a:off x="5341938" y="1214438"/>
            <a:ext cx="3170237" cy="23844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8589</TotalTime>
  <Words>123</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 </cp:lastModifiedBy>
  <cp:revision>460</cp:revision>
  <cp:lastPrinted>2003-11-04T16:53:27Z</cp:lastPrinted>
  <dcterms:created xsi:type="dcterms:W3CDTF">2004-01-23T18:06:09Z</dcterms:created>
  <dcterms:modified xsi:type="dcterms:W3CDTF">2013-10-02T14:59:53Z</dcterms:modified>
</cp:coreProperties>
</file>